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17"/>
    <p:restoredTop sz="94753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3246B-81A4-F84C-B876-97C21A24E431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62F06-0A0E-0243-8F3E-6AA760B0161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303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2F06-0A0E-0243-8F3E-6AA760B0161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88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2F06-0A0E-0243-8F3E-6AA760B0161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427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2F06-0A0E-0243-8F3E-6AA760B0161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628A9-0352-4D8C-0405-9302F5853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672E55-82BF-AEB1-75D9-ECBB13B17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53AF75-89C3-2BEF-8894-69F7CD4D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A2B9665-E61F-F6AC-3E2D-11FD50A0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5F0547-650A-D08B-8B9D-C69F8F9F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876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E22E6-0E39-5B32-1AEC-CD67F672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EEB6F7F-3DBF-0459-4A54-8A88CC632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F9E6A8C-D45F-3DBE-37AC-C863D3D1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0F88EB-1941-6C8E-F915-2A51C243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F8C4055-EED2-95CE-D573-56A6A00A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951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87B340-1829-D242-F356-00123B487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9F10462-6352-1C9F-3035-3DB10100E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E8C8EAF-8E1C-365E-0CE2-A549AACA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72B62A-7DFC-A557-3BA9-C3EFDF70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FF33CC9-D75A-F9D6-0E5D-D8A267E3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90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B39AB-3B4C-A751-1D01-AE9E6209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5BDCAC-B77C-F643-AEB7-2A0A7B4B2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17349D-FC85-0233-9AEB-F483F3CB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C893474-E5AD-45BE-F257-25F9AF42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543E998-400A-4422-3A89-39A1C5CC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05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DF58-DE3C-12F3-8347-A4B9533A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9B4C6B-8747-15D8-A2DD-C7A0E0123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E8E132-617F-EC24-6C43-6B157205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B08016-BAB0-0295-DEC4-75858A14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D63DC92-1260-8DFC-F46D-3B7DB4A9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063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D5103-4C3E-5F60-F756-64012101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FB6365-8000-2584-DD39-A64BCEC12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DEC876A-30B0-5FC8-5436-E21071E9F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5B4982E-6B76-5BAE-C205-0BACFFC1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5DE702-70A2-1A2C-6E3B-14A02962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ED5C788-94A1-2E3A-B4CF-802EE862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3456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8CAC2-B3F6-C2D3-A483-495B4C8E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CDF1440-C474-9CE2-0BD6-6F7694C3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ADB8D97-C486-C522-A23D-0B59E9E0E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0635B29-F58B-4E6A-A256-116CF4163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765CEC01-06CC-051E-BA7E-1AE9B90D5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DD9283C-AE38-8913-7C73-F8EA255E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D490B3-70AD-768C-A5A0-6ECB20A6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BD25E56-622E-B2DB-2A67-D0192571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96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620F9-B018-CD47-9E55-76718C43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9DD0DB1-B229-00A2-3D07-49622E25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74E8777-0C7E-670C-6421-D34CBADC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2FDAF78-1F9A-66C2-3BAC-2A19CF12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1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28B6502-8616-A159-F32C-3D8BD5A0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E5578B3-B3A8-C209-B5DA-D35DE8FC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886A4CC-AF2A-298A-E3BF-2CAAA4B9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130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CD1BE-8604-2AB4-1F85-41F631B8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B4F1A1-3C26-53D7-2A1A-47809F669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D3EC7C7-04D5-016B-6E6B-C93588E4D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A554DA4-E385-BD9F-1C21-DC5A5FEB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86632F7-8D06-3558-CB77-242E4A31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AFB06B0-3209-49A1-A195-79CEB2BB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76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5360B-9CC0-6278-4098-BFB75CEC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B1F4FF8-DD01-738F-73EA-8033C01B6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5766722-8009-E401-C73A-E24DC2629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CDF56C-A83B-3E54-162E-1F2963C04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CA3474-3004-C136-31F4-5A29195D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1F4D412-179C-C2D5-3414-4D62B62B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751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767C50A-26E8-1527-FC30-F3397E33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D4C342A-9F53-E387-163D-36BBA7C7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1672936-FA9E-8FF4-123C-81D4405CB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DD78F-1737-794A-BE47-BDFAEFBB16F5}" type="datetimeFigureOut">
              <a:rPr lang="pt-PT" smtClean="0"/>
              <a:t>09/01/24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31839E-3FEA-1DA8-2316-1854ADB2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0E685F-ADBA-E614-4C38-8692817B9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53E40-ECEC-C249-8DA5-848500E858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88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E27BD-815C-5933-15EA-4E7411AFB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0327"/>
            <a:ext cx="9144000" cy="2387600"/>
          </a:xfrm>
        </p:spPr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Planet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FFE39-AC69-39D1-2F6B-039CB520F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761"/>
            <a:ext cx="9144000" cy="1655762"/>
          </a:xfrm>
        </p:spPr>
        <p:txBody>
          <a:bodyPr/>
          <a:lstStyle/>
          <a:p>
            <a:r>
              <a:rPr lang="pt-PT" dirty="0"/>
              <a:t>Inteligência Artificial</a:t>
            </a:r>
          </a:p>
          <a:p>
            <a:r>
              <a:rPr lang="pt-PT" sz="1600" dirty="0"/>
              <a:t>Ano letivo 2023/2024</a:t>
            </a:r>
          </a:p>
          <a:p>
            <a:r>
              <a:rPr lang="pt-PT" sz="1600" dirty="0"/>
              <a:t>Grupo 8</a:t>
            </a:r>
          </a:p>
        </p:txBody>
      </p:sp>
      <p:pic>
        <p:nvPicPr>
          <p:cNvPr id="1026" name="Picture 2" descr="Universidade do Minho | Braga">
            <a:extLst>
              <a:ext uri="{FF2B5EF4-FFF2-40B4-BE49-F238E27FC236}">
                <a16:creationId xmlns:a16="http://schemas.microsoft.com/office/drawing/2014/main" id="{D321B587-B5E4-8DED-7579-FBA1D964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5" y="257175"/>
            <a:ext cx="1576243" cy="15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n Icon | IconExperience - Professional Icons » O-Collection">
            <a:extLst>
              <a:ext uri="{FF2B5EF4-FFF2-40B4-BE49-F238E27FC236}">
                <a16:creationId xmlns:a16="http://schemas.microsoft.com/office/drawing/2014/main" id="{3C5E7499-9E32-370D-88FA-098321AE3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1309831"/>
            <a:ext cx="1576243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0,000 Plant icon Vector Images | Depositphotos">
            <a:extLst>
              <a:ext uri="{FF2B5EF4-FFF2-40B4-BE49-F238E27FC236}">
                <a16:creationId xmlns:a16="http://schemas.microsoft.com/office/drawing/2014/main" id="{018958C6-4741-7F60-15B2-CF4918110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4" t="25000" r="52084" b="53541"/>
          <a:stretch/>
        </p:blipFill>
        <p:spPr bwMode="auto">
          <a:xfrm>
            <a:off x="6372078" y="1362146"/>
            <a:ext cx="1352551" cy="147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35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B1589-AAB9-872F-FBEF-0F45EC5A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problema-Outras abordagens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35BC264-3FA8-E57A-71C3-EB771484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8" y="1845080"/>
            <a:ext cx="4317460" cy="4351338"/>
          </a:xfrm>
        </p:spPr>
        <p:txBody>
          <a:bodyPr>
            <a:normAutofit fontScale="850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Representação espacial, é mais fácil de atribuir uma coordenada a um ponto só do que a um conjunto de pontos, garantindo precisão às nossas soluções.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Pode ser otimizado, com o tempo os grafos podem ser podados, onde representamos, por exemplo, apenas as portas das ruas alvo.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Representação mais humana das cidades, quase que é possível avaliar o planeamento urbano de uma determinada localidade.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Granularidade, esta solução mostra muito detalhe e opções com as procuras.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Semelhante a um GPS, uma representação conhecida de todos nós que pode ser utilizada de diversas formas.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ACF56C-D419-E0A8-4530-64662828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53" y="1690688"/>
            <a:ext cx="5405766" cy="45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9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B1589-AAB9-872F-FBEF-0F45EC5A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problema-Outras abordagens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35BC264-3FA8-E57A-71C3-EB771484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8" y="1845080"/>
            <a:ext cx="4317460" cy="4351338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Complexidade, é difícil e trabalhoso representar cidades muito grandes com muitas interceções e ruas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Difícil de manter redes dinâmicas grandes, torna-se mais difícil de atualizar corretamente as ruas.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 performance dos algoritmos de procura pode ser prejudicada.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AE8157-675F-B364-76FE-8669D2E899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t="19139" r="14327" b="16447"/>
          <a:stretch/>
        </p:blipFill>
        <p:spPr bwMode="auto">
          <a:xfrm>
            <a:off x="6096000" y="1500879"/>
            <a:ext cx="4623199" cy="4757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744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7E4EF-D329-4CD4-6463-668E3444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Circuitos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921D17-3C2D-AC6B-7766-381F9E99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Devemos ser capazes de gerar abstrações.</a:t>
            </a:r>
          </a:p>
          <a:p>
            <a:r>
              <a:rPr lang="pt-PT" dirty="0"/>
              <a:t>Interessante conseguir utilizar mapas reais para esse efeito.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7BBD24-9AC6-9A3E-FE7A-0027AA535B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15986" r="9749" b="13427"/>
          <a:stretch/>
        </p:blipFill>
        <p:spPr>
          <a:xfrm>
            <a:off x="2178995" y="2912814"/>
            <a:ext cx="3677055" cy="35214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B049D8-2208-5FCC-B983-3EAFA08A41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t="19139" r="14327" b="16447"/>
          <a:stretch/>
        </p:blipFill>
        <p:spPr bwMode="auto">
          <a:xfrm>
            <a:off x="6317999" y="2971461"/>
            <a:ext cx="3421752" cy="3521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484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2C449-4069-3507-6203-31D89B57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Circuitos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15D268-62F1-B60B-4EFC-AB9A40CAE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/>
          </a:bodyPr>
          <a:lstStyle/>
          <a:p>
            <a:r>
              <a:rPr lang="pt-PT" sz="2000" dirty="0"/>
              <a:t>Grafos totalmente aleatórios não são realistas</a:t>
            </a:r>
          </a:p>
          <a:p>
            <a:r>
              <a:rPr lang="pt-PT" sz="2000" dirty="0"/>
              <a:t>Grafos em grelha representam um urbanismo bastante conhecido</a:t>
            </a:r>
          </a:p>
          <a:p>
            <a:r>
              <a:rPr lang="pt-PT" sz="2000" dirty="0"/>
              <a:t>Grafos em grelha imperfeita capturam alguma da aleatoriedade que obtemos uma cidade verdadeira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3F26CD-9753-1E2B-2D3A-4FF7071CA7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6" t="15986" r="9749" b="13427"/>
          <a:stretch/>
        </p:blipFill>
        <p:spPr>
          <a:xfrm>
            <a:off x="729079" y="3151188"/>
            <a:ext cx="3677055" cy="3521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AED8F3-4DFB-E5BE-AC9D-2C2BFBE1EF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t="16676" r="8219" b="10981"/>
          <a:stretch/>
        </p:blipFill>
        <p:spPr>
          <a:xfrm>
            <a:off x="4674665" y="3298880"/>
            <a:ext cx="3480956" cy="31939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6D484F-D1CB-6786-159B-244672DC80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t="17460" r="15456" b="15918"/>
          <a:stretch/>
        </p:blipFill>
        <p:spPr bwMode="auto">
          <a:xfrm>
            <a:off x="8155621" y="3151188"/>
            <a:ext cx="3480956" cy="3457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203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ED561-4AD1-87FB-8FCB-4FF03A91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Circuitos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3B6174-5E54-F296-2E1A-661C23B7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78090"/>
          </a:xfrm>
        </p:spPr>
        <p:txBody>
          <a:bodyPr>
            <a:normAutofit/>
          </a:bodyPr>
          <a:lstStyle/>
          <a:p>
            <a:r>
              <a:rPr lang="pt-PT" sz="1800" dirty="0"/>
              <a:t>Uso do “</a:t>
            </a:r>
            <a:r>
              <a:rPr lang="pt-PT" sz="1800" dirty="0" err="1"/>
              <a:t>OpenStreetMap</a:t>
            </a:r>
            <a:r>
              <a:rPr lang="pt-PT" sz="1800" dirty="0"/>
              <a:t>” permite que sejam criadas abstrações </a:t>
            </a:r>
            <a:r>
              <a:rPr lang="pt-PT" sz="1800" dirty="0" err="1"/>
              <a:t>apartir</a:t>
            </a:r>
            <a:r>
              <a:rPr lang="pt-PT" sz="1800" dirty="0"/>
              <a:t> de cidades reais</a:t>
            </a:r>
          </a:p>
          <a:p>
            <a:r>
              <a:rPr lang="pt-PT" sz="1800" dirty="0"/>
              <a:t>Usa uma biblioteca conhecida como </a:t>
            </a:r>
            <a:r>
              <a:rPr lang="pt-PT" sz="1800" dirty="0" err="1"/>
              <a:t>osmnx</a:t>
            </a:r>
            <a:endParaRPr lang="pt-PT" sz="1800" dirty="0"/>
          </a:p>
        </p:txBody>
      </p:sp>
      <p:pic>
        <p:nvPicPr>
          <p:cNvPr id="6152" name="Picture 8" descr="High resolution Satellite image of Barcelona, Spain (Isolated imagery of  Spain. Elements of this image furnished by NASA) Stock Photo | Adobe Stock">
            <a:extLst>
              <a:ext uri="{FF2B5EF4-FFF2-40B4-BE49-F238E27FC236}">
                <a16:creationId xmlns:a16="http://schemas.microsoft.com/office/drawing/2014/main" id="{BA4FC541-06BB-2E1C-9C3F-2814F070F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90" y="2603716"/>
            <a:ext cx="4354031" cy="41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0F6BF3-3EDC-6A0A-6260-009E4376E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0" t="17468" r="14037" b="15858"/>
          <a:stretch/>
        </p:blipFill>
        <p:spPr>
          <a:xfrm>
            <a:off x="6359182" y="2357092"/>
            <a:ext cx="4553156" cy="437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0295D-C761-9DCF-9A74-BBEB0408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Estratégias de procura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7BD3AD-89DB-8E32-DD69-6EA264325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Como vamos encontrar um caminho?</a:t>
            </a:r>
          </a:p>
          <a:p>
            <a:r>
              <a:rPr lang="pt-PT" dirty="0"/>
              <a:t>Vamos utilizar algoritmos conhecidos</a:t>
            </a:r>
          </a:p>
          <a:p>
            <a:r>
              <a:rPr lang="pt-PT" dirty="0"/>
              <a:t>Algoritmos diferentes obtém resultados diferentes que serão explorados na próxima secção.</a:t>
            </a:r>
          </a:p>
        </p:txBody>
      </p:sp>
      <p:pic>
        <p:nvPicPr>
          <p:cNvPr id="7172" name="Picture 4" descr="Path - Free Maps and Flags icons">
            <a:extLst>
              <a:ext uri="{FF2B5EF4-FFF2-40B4-BE49-F238E27FC236}">
                <a16:creationId xmlns:a16="http://schemas.microsoft.com/office/drawing/2014/main" id="{63EFED8F-ACB3-428F-4F4A-2CF55DA8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72679"/>
            <a:ext cx="2720196" cy="27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0295D-C761-9DCF-9A74-BBEB0408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Estratégias de procura - Não informadas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7BD3AD-89DB-8E32-DD69-6EA26432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9958" cy="2487583"/>
          </a:xfrm>
        </p:spPr>
        <p:txBody>
          <a:bodyPr>
            <a:normAutofit/>
          </a:bodyPr>
          <a:lstStyle/>
          <a:p>
            <a:r>
              <a:rPr lang="pt-PT" sz="2000" dirty="0"/>
              <a:t>DFS</a:t>
            </a:r>
          </a:p>
          <a:p>
            <a:r>
              <a:rPr lang="pt-PT" sz="2000" dirty="0"/>
              <a:t>BFS</a:t>
            </a:r>
          </a:p>
          <a:p>
            <a:r>
              <a:rPr lang="pt-PT" sz="2000" dirty="0"/>
              <a:t>Iterativa</a:t>
            </a:r>
          </a:p>
          <a:p>
            <a:r>
              <a:rPr lang="pt-PT" sz="2000" dirty="0"/>
              <a:t>Custo Uniforme</a:t>
            </a:r>
          </a:p>
          <a:p>
            <a:r>
              <a:rPr lang="pt-PT" sz="2000" dirty="0"/>
              <a:t>Bidirecional não, porquê?</a:t>
            </a:r>
          </a:p>
        </p:txBody>
      </p:sp>
      <p:pic>
        <p:nvPicPr>
          <p:cNvPr id="8194" name="Picture 2" descr="Graph Search Algorithms - Developer Guides">
            <a:extLst>
              <a:ext uri="{FF2B5EF4-FFF2-40B4-BE49-F238E27FC236}">
                <a16:creationId xmlns:a16="http://schemas.microsoft.com/office/drawing/2014/main" id="{594A827B-6526-5831-28F7-5339211E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854" y="1690688"/>
            <a:ext cx="2893744" cy="28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, links, graph, nodes, relations icon - Download on Iconfinder">
            <a:extLst>
              <a:ext uri="{FF2B5EF4-FFF2-40B4-BE49-F238E27FC236}">
                <a16:creationId xmlns:a16="http://schemas.microsoft.com/office/drawing/2014/main" id="{1AAE4A14-1828-282B-C95B-15D72DE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84" y1="50977" x2="21484" y2="50977"/>
                        <a14:foregroundMark x1="32422" y1="30664" x2="32422" y2="30664"/>
                        <a14:foregroundMark x1="72852" y1="31055" x2="72852" y2="31055"/>
                        <a14:foregroundMark x1="75586" y1="58984" x2="75586" y2="58984"/>
                        <a14:foregroundMark x1="35938" y1="77148" x2="35938" y2="77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19" y="3429000"/>
            <a:ext cx="3090174" cy="30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80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0295D-C761-9DCF-9A74-BBEB0408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Estratégias de procura - Informadas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7BD3AD-89DB-8E32-DD69-6EA26432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1003300"/>
          </a:xfrm>
        </p:spPr>
        <p:txBody>
          <a:bodyPr>
            <a:normAutofit/>
          </a:bodyPr>
          <a:lstStyle/>
          <a:p>
            <a:r>
              <a:rPr lang="pt-PT" sz="2400" dirty="0"/>
              <a:t>A*</a:t>
            </a:r>
          </a:p>
          <a:p>
            <a:r>
              <a:rPr lang="pt-PT" sz="2400" dirty="0"/>
              <a:t>Gulosa</a:t>
            </a:r>
          </a:p>
        </p:txBody>
      </p:sp>
      <p:pic>
        <p:nvPicPr>
          <p:cNvPr id="8194" name="Picture 2" descr="Graph Search Algorithms - Developer Guides">
            <a:extLst>
              <a:ext uri="{FF2B5EF4-FFF2-40B4-BE49-F238E27FC236}">
                <a16:creationId xmlns:a16="http://schemas.microsoft.com/office/drawing/2014/main" id="{594A827B-6526-5831-28F7-5339211E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85" y="3429000"/>
            <a:ext cx="2893744" cy="28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agram, links, graph, nodes, relations icon - Download on Iconfinder">
            <a:extLst>
              <a:ext uri="{FF2B5EF4-FFF2-40B4-BE49-F238E27FC236}">
                <a16:creationId xmlns:a16="http://schemas.microsoft.com/office/drawing/2014/main" id="{1AAE4A14-1828-282B-C95B-15D72DE9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84" y1="50977" x2="21484" y2="50977"/>
                        <a14:foregroundMark x1="32422" y1="30664" x2="32422" y2="30664"/>
                        <a14:foregroundMark x1="72852" y1="31055" x2="72852" y2="31055"/>
                        <a14:foregroundMark x1="75586" y1="58984" x2="75586" y2="58984"/>
                        <a14:foregroundMark x1="35938" y1="77148" x2="35938" y2="77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73" y="3155949"/>
            <a:ext cx="3090174" cy="30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ree icon &quot;Idea icon&quot; by AomAm">
            <a:extLst>
              <a:ext uri="{FF2B5EF4-FFF2-40B4-BE49-F238E27FC236}">
                <a16:creationId xmlns:a16="http://schemas.microsoft.com/office/drawing/2014/main" id="{8D7B68DE-83BC-BB93-1CE5-C1A2CAB1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29" y="29638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8489E-59BA-9156-6269-E4AC004F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2FE1EDE-40DD-1F45-3EB2-EBFCB2003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No âmbito deste projeto, dedicamo-nos à avaliação de algoritmos de busca em diferentes tipos de grafos, variando não apenas em tamanho, mas também em forma, representando diferentes desafios para os métodos de procura</a:t>
            </a:r>
            <a:r>
              <a:rPr lang="pt-PT" sz="1800" dirty="0">
                <a:effectLst/>
              </a:rPr>
              <a:t> </a:t>
            </a:r>
          </a:p>
          <a:p>
            <a:r>
              <a:rPr lang="pt-PT" sz="1800" dirty="0"/>
              <a:t>Métricas cruciais: </a:t>
            </a:r>
            <a:r>
              <a:rPr lang="pt-P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distância percorrida, tempo de entrega e pegada de CO2 associada, bem como número de nós expandidos</a:t>
            </a:r>
            <a:r>
              <a:rPr lang="pt-PT" sz="1800" dirty="0">
                <a:effectLst/>
              </a:rPr>
              <a:t> </a:t>
            </a:r>
          </a:p>
          <a:p>
            <a:r>
              <a:rPr lang="pt-PT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</a:rPr>
              <a:t>Compreender como os algoritmos de procura respondem a diferentes topologias de grafos é essencial para otimizar a resolução de problemas específicos</a:t>
            </a:r>
            <a:r>
              <a:rPr lang="pt-PT" sz="1800" dirty="0">
                <a:effectLst/>
              </a:rPr>
              <a:t> .</a:t>
            </a:r>
            <a:endParaRPr lang="pt-PT" sz="1800" dirty="0"/>
          </a:p>
          <a:p>
            <a:endParaRPr lang="pt-PT" sz="2000" dirty="0"/>
          </a:p>
        </p:txBody>
      </p:sp>
      <p:pic>
        <p:nvPicPr>
          <p:cNvPr id="10242" name="Picture 2" descr="Free icon &quot;Graph icon&quot;">
            <a:extLst>
              <a:ext uri="{FF2B5EF4-FFF2-40B4-BE49-F238E27FC236}">
                <a16:creationId xmlns:a16="http://schemas.microsoft.com/office/drawing/2014/main" id="{99F677DA-353B-EC7A-F444-89B162F2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10" y="3951695"/>
            <a:ext cx="2541180" cy="25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8489E-59BA-9156-6269-E4AC004F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Resultados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5BAA349-EC27-41D6-B44B-324A313427E3}"/>
              </a:ext>
            </a:extLst>
          </p:cNvPr>
          <p:cNvGrpSpPr/>
          <p:nvPr/>
        </p:nvGrpSpPr>
        <p:grpSpPr>
          <a:xfrm>
            <a:off x="6096000" y="1585911"/>
            <a:ext cx="5229225" cy="4238626"/>
            <a:chOff x="0" y="0"/>
            <a:chExt cx="4572000" cy="35052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3878182-4570-6C20-17F8-A27865BA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2000" cy="202882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699920A-C29F-1FA6-FA39-C4B92FCE4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09775"/>
              <a:ext cx="4572000" cy="1495425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C9F04B6-64A9-CCBF-E71C-5920ADCAF81F}"/>
              </a:ext>
            </a:extLst>
          </p:cNvPr>
          <p:cNvGrpSpPr/>
          <p:nvPr/>
        </p:nvGrpSpPr>
        <p:grpSpPr>
          <a:xfrm>
            <a:off x="691243" y="1690688"/>
            <a:ext cx="5210175" cy="4133849"/>
            <a:chOff x="0" y="0"/>
            <a:chExt cx="4581525" cy="349250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55529D0-72AE-79CD-6D4A-22A52AA6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" y="2000250"/>
              <a:ext cx="4572000" cy="1492250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16C7B6A-CBC4-DC1F-3FCD-12D905F3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2000" cy="2009775"/>
            </a:xfrm>
            <a:prstGeom prst="rect">
              <a:avLst/>
            </a:prstGeom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8FA4E2-F6F1-FF67-C72E-BC1AB60ABDA8}"/>
              </a:ext>
            </a:extLst>
          </p:cNvPr>
          <p:cNvSpPr txBox="1"/>
          <p:nvPr/>
        </p:nvSpPr>
        <p:spPr>
          <a:xfrm>
            <a:off x="866775" y="5929314"/>
            <a:ext cx="50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Grafo “grande em grelha”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76B5E96-F721-0F91-F550-B8CD133635E1}"/>
              </a:ext>
            </a:extLst>
          </p:cNvPr>
          <p:cNvSpPr txBox="1"/>
          <p:nvPr/>
        </p:nvSpPr>
        <p:spPr>
          <a:xfrm>
            <a:off x="6096000" y="5929314"/>
            <a:ext cx="503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Grafo representativo de Braga</a:t>
            </a:r>
          </a:p>
        </p:txBody>
      </p:sp>
    </p:spTree>
    <p:extLst>
      <p:ext uri="{BB962C8B-B14F-4D97-AF65-F5344CB8AC3E}">
        <p14:creationId xmlns:p14="http://schemas.microsoft.com/office/powerpoint/2010/main" val="375445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04B27-A674-8524-7923-21CF8CAE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Problema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7A7B43-2442-37B1-D46F-67CEE707C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690688"/>
            <a:ext cx="10348913" cy="3032125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Existem diversos estafetas e meios de transportes diferentes.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As entregas têm um peso e estão atribuídas a um estafeta.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Um estafeta está apenas associado cidade/freguesia e possuem uma avaliação.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Clientes podem requisitar o tempo máximo que estão dispostos a esperar pela entrega.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 empresa tem como objetivo minimizar as suas emissões de CO2.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Cada veículo possui uma velocidade média, assim como um limite de peso e uma penalização na velocidade dependendo do volume carregado.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</p:txBody>
      </p:sp>
      <p:pic>
        <p:nvPicPr>
          <p:cNvPr id="4" name="Picture 4" descr="Van Icon | IconExperience - Professional Icons » O-Collection">
            <a:extLst>
              <a:ext uri="{FF2B5EF4-FFF2-40B4-BE49-F238E27FC236}">
                <a16:creationId xmlns:a16="http://schemas.microsoft.com/office/drawing/2014/main" id="{70F8F90B-3C5C-67C3-AFFC-9A52FED5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75" y="4722813"/>
            <a:ext cx="1576243" cy="15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cycle icon. Green bike that reduces energy consumption Environmental  protection concept 2756891 Vector Art at Vecteezy">
            <a:extLst>
              <a:ext uri="{FF2B5EF4-FFF2-40B4-BE49-F238E27FC236}">
                <a16:creationId xmlns:a16="http://schemas.microsoft.com/office/drawing/2014/main" id="{46D7D5BF-F01A-6539-E79F-882D9FAF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56" y="4722813"/>
            <a:ext cx="1843087" cy="184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en Motorcycle Clipart PNG Images, Green Motorcycle Courier, Vector Png,  Motorcycle, Express Delivery PNG Image For Free Download | Green motorcycle,  Motorcycle illustration, Car and motorcycle design">
            <a:extLst>
              <a:ext uri="{FF2B5EF4-FFF2-40B4-BE49-F238E27FC236}">
                <a16:creationId xmlns:a16="http://schemas.microsoft.com/office/drawing/2014/main" id="{45C3F31C-CFEF-0A08-6FDB-394598DA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91389" l="1389" r="96944">
                        <a14:foregroundMark x1="5833" y1="60833" x2="5833" y2="60833"/>
                        <a14:foregroundMark x1="40556" y1="61111" x2="40556" y2="61111"/>
                        <a14:foregroundMark x1="23056" y1="82222" x2="23056" y2="82222"/>
                        <a14:foregroundMark x1="85833" y1="82778" x2="85833" y2="82778"/>
                        <a14:foregroundMark x1="48333" y1="10556" x2="48333" y2="10556"/>
                        <a14:foregroundMark x1="1389" y1="60000" x2="1389" y2="60000"/>
                        <a14:foregroundMark x1="4722" y1="73889" x2="4722" y2="73889"/>
                        <a14:foregroundMark x1="7222" y1="75833" x2="7222" y2="75833"/>
                        <a14:foregroundMark x1="5556" y1="75833" x2="5556" y2="75833"/>
                        <a14:foregroundMark x1="5278" y1="75556" x2="5278" y2="75556"/>
                        <a14:foregroundMark x1="40278" y1="61667" x2="40278" y2="61667"/>
                        <a14:foregroundMark x1="51111" y1="8889" x2="51111" y2="8889"/>
                        <a14:foregroundMark x1="24722" y1="90833" x2="24722" y2="90833"/>
                        <a14:foregroundMark x1="24167" y1="90556" x2="24167" y2="90556"/>
                        <a14:foregroundMark x1="26667" y1="89167" x2="26667" y2="89167"/>
                        <a14:foregroundMark x1="25000" y1="91389" x2="30833" y2="82778"/>
                        <a14:foregroundMark x1="30833" y1="82778" x2="30556" y2="82500"/>
                        <a14:foregroundMark x1="12500" y1="78611" x2="19167" y2="88333"/>
                        <a14:foregroundMark x1="19167" y1="88333" x2="30000" y2="82500"/>
                        <a14:foregroundMark x1="30000" y1="82500" x2="31667" y2="74722"/>
                        <a14:foregroundMark x1="73889" y1="83611" x2="82500" y2="91389"/>
                        <a14:foregroundMark x1="82500" y1="91389" x2="91111" y2="85556"/>
                        <a14:foregroundMark x1="91111" y1="85556" x2="85278" y2="72500"/>
                        <a14:foregroundMark x1="96944" y1="81667" x2="96944" y2="8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281" y="487030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996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2485A-EBF5-28B0-6287-674712CC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Resultados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22A88DEB-F475-CD52-CCDF-4A86C8516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5"/>
          <a:stretch/>
        </p:blipFill>
        <p:spPr>
          <a:xfrm>
            <a:off x="453468" y="1690688"/>
            <a:ext cx="3612032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9D2AA4-A5E7-4CAA-8F43-328B6E14D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/>
          <a:stretch/>
        </p:blipFill>
        <p:spPr>
          <a:xfrm>
            <a:off x="4289984" y="1690688"/>
            <a:ext cx="3612032" cy="4351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FCC4C3-9A0C-8260-08C1-ECCA71B86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8"/>
          <a:stretch/>
        </p:blipFill>
        <p:spPr>
          <a:xfrm>
            <a:off x="8349517" y="1690688"/>
            <a:ext cx="34974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2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4D322-499D-3ABA-A95C-2EB4FD7C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Resultados – Conclusões gerais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834A58-3E21-3D6F-C37A-98226161F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4732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Distância: A* e Custo Uniforme oferecem frequentemente os melhores resultados.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Tempo de Execução: Custo Uniforme e BFS são geralmente eficientes, enquanto DFS e Iterativa tendem a ter tempos mais altos.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Pegada: BFS, Custo Uniforme e A* mostra uma exploração mais eficiente em termos de pegada, enquanto DFS apresenta uma pegada muito alta.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 escolha do algoritmo ideal depende das prioridades específicas do problema em questão.</a:t>
            </a:r>
            <a:endParaRPr lang="pt-PT" dirty="0"/>
          </a:p>
        </p:txBody>
      </p:sp>
      <p:pic>
        <p:nvPicPr>
          <p:cNvPr id="11268" name="Picture 4" descr="Choice Special Lineal icon">
            <a:extLst>
              <a:ext uri="{FF2B5EF4-FFF2-40B4-BE49-F238E27FC236}">
                <a16:creationId xmlns:a16="http://schemas.microsoft.com/office/drawing/2014/main" id="{A5576A1D-F002-FCE2-69AB-4B53890E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86" y="4490357"/>
            <a:ext cx="2086428" cy="20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4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09110-F9BB-977D-461A-9F06C192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Resultados – Heurísticas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6F954E8-2992-D149-5690-7819FEC8F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0" y="1492514"/>
            <a:ext cx="5500140" cy="48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B349D-BFAB-00A7-C3A8-4B836549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Procuras com ações não Determinísticas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C09ECD-5914-7CED-CEDB-FE07F3FAA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4993"/>
          </a:xfrm>
        </p:spPr>
        <p:txBody>
          <a:bodyPr/>
          <a:lstStyle/>
          <a:p>
            <a:r>
              <a:rPr lang="pt-PT" sz="1800" b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Ambiente Estático: 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Quando estamos num ambiente não determinístico, acessível num contexto de procura e estático, acabamos por ter o conhecido GPS que estamos familiarizados.</a:t>
            </a:r>
          </a:p>
          <a:p>
            <a:r>
              <a:rPr lang="pt-PT" sz="1800" b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Ambiente Dinâmico: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Quando estamos num ambiente não determinístico, acessível num contexto de procura e dinâmico, acabamos por ter algo semelhante à conhecida aplicação “</a:t>
            </a:r>
            <a:r>
              <a:rPr lang="pt-PT" sz="1800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Waze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”, que se distingue de outros serviços de GPS pela capacidade de considerar a congestão das vias.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2292" name="Picture 4" descr="gps tracking icon logo vector illustration. tracking symbol template for  graphic and web design collection 9653632 Vector Art at Vecteezy">
            <a:extLst>
              <a:ext uri="{FF2B5EF4-FFF2-40B4-BE49-F238E27FC236}">
                <a16:creationId xmlns:a16="http://schemas.microsoft.com/office/drawing/2014/main" id="{D308F750-16C8-1896-2EAE-2D868123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9" t="17980" r="15656" b="18586"/>
          <a:stretch/>
        </p:blipFill>
        <p:spPr bwMode="auto">
          <a:xfrm>
            <a:off x="1524000" y="3560618"/>
            <a:ext cx="2871861" cy="26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aze – GPS e Trânsito ao vivo – Apps no Google Play">
            <a:extLst>
              <a:ext uri="{FF2B5EF4-FFF2-40B4-BE49-F238E27FC236}">
                <a16:creationId xmlns:a16="http://schemas.microsoft.com/office/drawing/2014/main" id="{5680E9CB-511A-1642-8583-6A61E196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97" y="3405493"/>
            <a:ext cx="2970322" cy="29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8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638F2-FD26-17CB-7500-05B1A17B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dirty="0"/>
              <a:t>Procuras com ações não Determinísticas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EE50C9-EAF1-0E46-64E9-694C0419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Obras na estrada, acidentes que bloqueiem a via, erros do condutor</a:t>
            </a:r>
          </a:p>
          <a:p>
            <a:r>
              <a:rPr lang="pt-PT" sz="2400" dirty="0"/>
              <a:t>Como simulamos estas situações na implementação.</a:t>
            </a:r>
          </a:p>
          <a:p>
            <a:r>
              <a:rPr lang="pt-PT" sz="2400" dirty="0"/>
              <a:t>Recalcular o caminho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1424FE-B818-F0E4-153B-AE8EB91A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81" y="3075709"/>
            <a:ext cx="2962564" cy="296256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F82107-8F5C-3C95-6855-05E66B82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72" y="328699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91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F120F-C6FE-018C-07BF-C3FD67B8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Extra: O </a:t>
            </a:r>
            <a:r>
              <a:rPr lang="pt-PT" sz="3900" dirty="0" err="1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mTSP</a:t>
            </a:r>
            <a:br>
              <a:rPr lang="pt-PT" sz="18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1E16023-AEE4-F342-B384-C79D9110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Este problema consiste em encontrar a melhor distribuição de cidades que diversos “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Salesmans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”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, partindo de um mesmo ponto inicial, cobram todas as cidades sem repetir nenhuma!</a:t>
            </a:r>
          </a:p>
          <a:p>
            <a:pPr algn="just"/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Facilmente conseguimos perceber que o funcionamento de uma distribuidora é bastante parecido ao “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mTSP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”.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 Contudo, há algumas considerações extras que não aparecem no problema original, nomeadamente: O tempo, todas as soluções precisam que as entregas sejam feitas a tempo; O peso, há um limite para cada estafeta.</a:t>
            </a:r>
            <a:endParaRPr lang="pt-PT" sz="1800" dirty="0"/>
          </a:p>
        </p:txBody>
      </p:sp>
      <p:pic>
        <p:nvPicPr>
          <p:cNvPr id="4" name="Picture 8" descr="Delivery man Generic Flat icon">
            <a:extLst>
              <a:ext uri="{FF2B5EF4-FFF2-40B4-BE49-F238E27FC236}">
                <a16:creationId xmlns:a16="http://schemas.microsoft.com/office/drawing/2014/main" id="{C66785F1-0B09-13F2-FD9B-DEEB34BB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917" y="3743451"/>
            <a:ext cx="1445815" cy="14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elivery man Generic Flat icon">
            <a:extLst>
              <a:ext uri="{FF2B5EF4-FFF2-40B4-BE49-F238E27FC236}">
                <a16:creationId xmlns:a16="http://schemas.microsoft.com/office/drawing/2014/main" id="{A5DD5830-B34D-3653-02AE-AF89499DE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41" y="3776354"/>
            <a:ext cx="1445815" cy="14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livery man Generic Flat icon">
            <a:extLst>
              <a:ext uri="{FF2B5EF4-FFF2-40B4-BE49-F238E27FC236}">
                <a16:creationId xmlns:a16="http://schemas.microsoft.com/office/drawing/2014/main" id="{9B8F6790-83AC-29C6-7E9D-23BEB1E4A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84" y="5059898"/>
            <a:ext cx="1610914" cy="161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ath - Free Maps and Flags icons">
            <a:extLst>
              <a:ext uri="{FF2B5EF4-FFF2-40B4-BE49-F238E27FC236}">
                <a16:creationId xmlns:a16="http://schemas.microsoft.com/office/drawing/2014/main" id="{8F0C2D2A-5C1C-8A99-53E7-D0A4F077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80" y="3743451"/>
            <a:ext cx="2720196" cy="27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110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B53EF-5F1B-9D2D-A52D-35765925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dirty="0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Extra: O </a:t>
            </a:r>
            <a:r>
              <a:rPr lang="pt-PT" sz="4400" dirty="0" err="1">
                <a:effectLst/>
                <a:latin typeface="Calibri Light" panose="020F03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mTSP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E3BC2-F70E-7BA5-C5C5-9031EB0ACE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36980" r="10170" b="25089"/>
          <a:stretch/>
        </p:blipFill>
        <p:spPr bwMode="auto">
          <a:xfrm>
            <a:off x="4491590" y="3774657"/>
            <a:ext cx="7700410" cy="20825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362" name="Picture 2" descr="Chromosome - Free education icons">
            <a:extLst>
              <a:ext uri="{FF2B5EF4-FFF2-40B4-BE49-F238E27FC236}">
                <a16:creationId xmlns:a16="http://schemas.microsoft.com/office/drawing/2014/main" id="{98F0925D-32C0-D306-08E3-50A39EA6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64" y="3774657"/>
            <a:ext cx="2399564" cy="239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CC9F357C-C31E-EE60-0AC5-2A8952FAA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07"/>
            <a:ext cx="10093036" cy="173499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ea typeface="Arial Unicode MS" panose="020B0604020202020204" pitchFamily="34" charset="-128"/>
              </a:rPr>
              <a:t>Problema 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“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NP-difícil</a:t>
            </a:r>
            <a:r>
              <a:rPr lang="pt-PT" sz="1800" dirty="0">
                <a:effectLst/>
              </a:rPr>
              <a:t> </a:t>
            </a:r>
            <a:r>
              <a:rPr lang="pt-PT" sz="1800" dirty="0">
                <a:latin typeface="Calibri" panose="020F0502020204030204" pitchFamily="34" charset="0"/>
                <a:ea typeface="Arial Unicode MS" panose="020B0604020202020204" pitchFamily="34" charset="-128"/>
              </a:rPr>
              <a:t>requer o uso de 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algoritmos 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“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population</a:t>
            </a:r>
            <a:r>
              <a:rPr lang="pt-PT" sz="1800" i="1" dirty="0">
                <a:latin typeface="Calibri" panose="020F0502020204030204" pitchFamily="34" charset="0"/>
                <a:ea typeface="Arial Unicode MS" panose="020B0604020202020204" pitchFamily="34" charset="-128"/>
              </a:rPr>
              <a:t>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based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”</a:t>
            </a:r>
            <a:r>
              <a:rPr lang="pt-PT" sz="1800" dirty="0">
                <a:effectLst/>
              </a:rPr>
              <a:t>. Optamos pelo algoritmo genético!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800" dirty="0"/>
              <a:t>Fitness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800" dirty="0"/>
              <a:t>Mutações e Crossovers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800" dirty="0"/>
              <a:t>Seleção - Torneio</a:t>
            </a:r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148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73A2E-F53B-8B58-08C5-8F7DB553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A6FC0A4-5E8E-85DF-0666-CCB7D4AA0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09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 adequação de rotas é um desafio bastante complexo. Além disso, questões como o custo computacional são muito esquecidas no que toca a desenvolver estes modelos, o que afeta drasticamente o uso das ferramentas desenvolvidas.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De modo geral, achamos que o trabalho produzido foi um sucesso, pois conseguimos representar com imenso detalhe uma determinada freguesia ou cidade, e ainda produzir rotas com diferentes algoritmos sobre estas representações. 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Os nossos resultados cobrem diversas circunstâncias e permitem um uso eficiente da ferramenta desenvolvida que pode ser adequadamente utilizada. Assim, em qualquer região do globo, desde que seja traduzida para a nossa forma de representação, pode ser feita pesquisas eficazes que originam boas soluções.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Encontramos também ferramentas externas pertinentes para o projeto, como por exemplo, a biblioteca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osmnx</a:t>
            </a:r>
            <a:r>
              <a:rPr lang="pt-PT" sz="1800" i="1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 </a:t>
            </a:r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que utiliza uma base de dados global de mapas que seguem uma representação semelhante à nossa, o que torna ainda mais fácil o uso das ferramentas desenvolvidas.</a:t>
            </a:r>
          </a:p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Ainda fomos capazes de atribuir realismo às procuras, onde simulamos, primeiramente, num ambiente não determinístico estático, que conseguia ser representativo de diversos problemas que levam à indisponibilidade de uma via ou a erros do próprio estafeta. </a:t>
            </a:r>
          </a:p>
          <a:p>
            <a:r>
              <a:rPr lang="pt-PT" sz="18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Por fim, decidimos incluir um extra útil para uma transportadora que se serve da ferramenta desenvolvida, e permite o uso eficiente dos recursos da transportadora.</a:t>
            </a:r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endParaRPr lang="pt-PT" sz="18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702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806D8-25EC-72D5-5383-CFA00CC9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Problema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36C412-8B24-D94A-75B3-E86DAED2F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  <a:p>
            <a:r>
              <a:rPr lang="pt-PT" dirty="0"/>
              <a:t>Problema de Procura</a:t>
            </a:r>
          </a:p>
          <a:p>
            <a:r>
              <a:rPr lang="pt-PT" dirty="0"/>
              <a:t>Circuitos</a:t>
            </a:r>
          </a:p>
          <a:p>
            <a:r>
              <a:rPr lang="pt-PT" dirty="0" err="1"/>
              <a:t>mTSP</a:t>
            </a:r>
            <a:endParaRPr lang="pt-PT" dirty="0"/>
          </a:p>
        </p:txBody>
      </p:sp>
      <p:pic>
        <p:nvPicPr>
          <p:cNvPr id="3076" name="Picture 4" descr="Graph Icon | IconExperience - Professional Icons » O-Collection">
            <a:extLst>
              <a:ext uri="{FF2B5EF4-FFF2-40B4-BE49-F238E27FC236}">
                <a16:creationId xmlns:a16="http://schemas.microsoft.com/office/drawing/2014/main" id="{5E206CF5-E6A7-847B-50FF-17645BF9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7" y="3902074"/>
            <a:ext cx="2409826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arch flat eco green color icon Stock Vector by ©ahasoft 84568350">
            <a:extLst>
              <a:ext uri="{FF2B5EF4-FFF2-40B4-BE49-F238E27FC236}">
                <a16:creationId xmlns:a16="http://schemas.microsoft.com/office/drawing/2014/main" id="{B45E84EE-5285-74C9-45B8-8030B2AB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6" y="43561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elivery man Generic Flat icon">
            <a:extLst>
              <a:ext uri="{FF2B5EF4-FFF2-40B4-BE49-F238E27FC236}">
                <a16:creationId xmlns:a16="http://schemas.microsoft.com/office/drawing/2014/main" id="{471C6F99-8600-14AC-2A13-C7CD9299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15" y="3863977"/>
            <a:ext cx="1445815" cy="14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elivery man Generic Flat icon">
            <a:extLst>
              <a:ext uri="{FF2B5EF4-FFF2-40B4-BE49-F238E27FC236}">
                <a16:creationId xmlns:a16="http://schemas.microsoft.com/office/drawing/2014/main" id="{BF015297-C2A5-1122-A4E1-CF5867CB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355" y="3550642"/>
            <a:ext cx="1610915" cy="16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elivery man Generic Flat icon">
            <a:extLst>
              <a:ext uri="{FF2B5EF4-FFF2-40B4-BE49-F238E27FC236}">
                <a16:creationId xmlns:a16="http://schemas.microsoft.com/office/drawing/2014/main" id="{717F1AFE-7C49-0F60-B2A1-97C93C12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31" y="5014913"/>
            <a:ext cx="1610914" cy="161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7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6DD64-06B3-0B8C-8E89-6D25EFFB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problema-Representação do estado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B88433-EA0C-E027-107A-1E378C0F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sz="2400" dirty="0"/>
              <a:t>Ambiente determinístico.</a:t>
            </a:r>
          </a:p>
          <a:p>
            <a:r>
              <a:rPr lang="pt-PT" sz="2400" dirty="0"/>
              <a:t>Ambiente conhecido.</a:t>
            </a:r>
          </a:p>
          <a:p>
            <a:r>
              <a:rPr lang="pt-PT" sz="2400" dirty="0"/>
              <a:t>Problema de estado único ( sempre ?)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100" name="Picture 4" descr="Knowledge Icon png download - 567*567 - Free Transparent Knowledge Sharing  png Download. - CleanPNG / KissPNG">
            <a:extLst>
              <a:ext uri="{FF2B5EF4-FFF2-40B4-BE49-F238E27FC236}">
                <a16:creationId xmlns:a16="http://schemas.microsoft.com/office/drawing/2014/main" id="{F9FD2D15-3B73-6996-82B7-931FFF44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111" y1="28966" x2="31111" y2="28966"/>
                        <a14:foregroundMark x1="47667" y1="36724" x2="47667" y2="36724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29" y="3715168"/>
            <a:ext cx="3819771" cy="24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reen Grass, Road, Traffic, Chaussee, Mulhouse, Neuillysurmarne, City,  Bypass transparent background PNG clipart | HiClipart">
            <a:extLst>
              <a:ext uri="{FF2B5EF4-FFF2-40B4-BE49-F238E27FC236}">
                <a16:creationId xmlns:a16="http://schemas.microsoft.com/office/drawing/2014/main" id="{0D037279-6A83-97A1-4726-C299163D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43" b="93382" l="6891" r="91933">
                        <a14:foregroundMark x1="25546" y1="59375" x2="25546" y2="59375"/>
                        <a14:foregroundMark x1="12605" y1="76838" x2="45042" y2="19485"/>
                        <a14:foregroundMark x1="45042" y1="19485" x2="69580" y2="50919"/>
                        <a14:foregroundMark x1="69580" y1="50919" x2="84202" y2="83272"/>
                        <a14:foregroundMark x1="84202" y1="83272" x2="66723" y2="87500"/>
                        <a14:foregroundMark x1="66723" y1="87500" x2="14118" y2="84375"/>
                        <a14:foregroundMark x1="14118" y1="84375" x2="10924" y2="78309"/>
                        <a14:foregroundMark x1="6891" y1="89154" x2="67227" y2="89338"/>
                        <a14:foregroundMark x1="67227" y1="89338" x2="88403" y2="88971"/>
                        <a14:foregroundMark x1="91933" y1="88419" x2="91933" y2="88419"/>
                        <a14:foregroundMark x1="83361" y1="93382" x2="83361" y2="93382"/>
                        <a14:foregroundMark x1="17815" y1="75919" x2="17815" y2="75919"/>
                        <a14:foregroundMark x1="12101" y1="84743" x2="36807" y2="84926"/>
                        <a14:foregroundMark x1="36807" y1="84926" x2="61513" y2="83088"/>
                        <a14:foregroundMark x1="61513" y1="83088" x2="78151" y2="84007"/>
                        <a14:foregroundMark x1="78151" y1="84007" x2="56471" y2="24816"/>
                        <a14:foregroundMark x1="56471" y1="24816" x2="37815" y2="34007"/>
                        <a14:foregroundMark x1="37815" y1="34007" x2="11429" y2="84926"/>
                        <a14:foregroundMark x1="47899" y1="37500" x2="32941" y2="45956"/>
                        <a14:foregroundMark x1="32941" y1="45956" x2="22017" y2="63419"/>
                        <a14:foregroundMark x1="22017" y1="63419" x2="17143" y2="80882"/>
                        <a14:foregroundMark x1="17143" y1="80882" x2="32437" y2="86949"/>
                        <a14:foregroundMark x1="32437" y1="86949" x2="49412" y2="81801"/>
                        <a14:foregroundMark x1="49412" y1="81801" x2="66050" y2="83640"/>
                        <a14:foregroundMark x1="66050" y1="83640" x2="66891" y2="58272"/>
                        <a14:foregroundMark x1="66891" y1="58272" x2="45882" y2="37684"/>
                        <a14:foregroundMark x1="43529" y1="54596" x2="43529" y2="54596"/>
                        <a14:foregroundMark x1="51261" y1="40809" x2="36471" y2="54044"/>
                        <a14:foregroundMark x1="36471" y1="54044" x2="32101" y2="74632"/>
                        <a14:foregroundMark x1="32101" y1="74632" x2="46555" y2="84743"/>
                        <a14:foregroundMark x1="46555" y1="84743" x2="60504" y2="75184"/>
                        <a14:foregroundMark x1="60504" y1="75184" x2="50756" y2="40993"/>
                        <a14:foregroundMark x1="47227" y1="55882" x2="47227" y2="55882"/>
                        <a14:foregroundMark x1="44874" y1="56250" x2="39328" y2="73897"/>
                        <a14:foregroundMark x1="39328" y1="73897" x2="55630" y2="80331"/>
                        <a14:foregroundMark x1="55630" y1="80331" x2="51597" y2="58640"/>
                        <a14:foregroundMark x1="51597" y1="58640" x2="40672" y2="52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2956362" cy="27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09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47251-9B5F-18F4-C74D-26324E5B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problema-Representação do estado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207EA4-51A1-9FC4-367D-DAA3F2F87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8811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sz="1800" dirty="0">
                <a:ea typeface="Arial Unicode MS" panose="020B0604020202020204" pitchFamily="34" charset="-128"/>
              </a:rPr>
              <a:t>G</a:t>
            </a:r>
            <a:r>
              <a:rPr lang="pt-PT" sz="1800" dirty="0">
                <a:effectLst/>
                <a:ea typeface="Arial Unicode MS" panose="020B0604020202020204" pitchFamily="34" charset="-128"/>
              </a:rPr>
              <a:t>rafo direcionado onde os nós representam pontos de interesse com coordenadas, sendo divididos em tipos para ficar mais expressivo graficamente.</a:t>
            </a:r>
            <a:r>
              <a:rPr lang="pt-PT" sz="1800" dirty="0">
                <a:effectLst/>
              </a:rPr>
              <a:t> </a:t>
            </a:r>
          </a:p>
          <a:p>
            <a:pPr algn="just"/>
            <a:r>
              <a:rPr lang="pt-PT" sz="1800" dirty="0">
                <a:ea typeface="Arial Unicode MS" panose="020B0604020202020204" pitchFamily="34" charset="-128"/>
              </a:rPr>
              <a:t>O</a:t>
            </a:r>
            <a:r>
              <a:rPr lang="pt-PT" sz="1800" dirty="0">
                <a:effectLst/>
                <a:ea typeface="Arial Unicode MS" panose="020B0604020202020204" pitchFamily="34" charset="-128"/>
              </a:rPr>
              <a:t>s nodos azuis representam as extremidades das ruas, cruzamentos e rotundas;</a:t>
            </a:r>
          </a:p>
          <a:p>
            <a:pPr algn="just"/>
            <a:r>
              <a:rPr lang="pt-PT" sz="1800" dirty="0">
                <a:ea typeface="Arial Unicode MS" panose="020B0604020202020204" pitchFamily="34" charset="-128"/>
              </a:rPr>
              <a:t>O</a:t>
            </a:r>
            <a:r>
              <a:rPr lang="pt-PT" sz="1800" dirty="0">
                <a:effectLst/>
                <a:ea typeface="Arial Unicode MS" panose="020B0604020202020204" pitchFamily="34" charset="-128"/>
              </a:rPr>
              <a:t>s nodos verdes, representam os diferentes pontos de entrega possíveis numa determinada rua. </a:t>
            </a:r>
          </a:p>
          <a:p>
            <a:pPr algn="just"/>
            <a:r>
              <a:rPr lang="pt-PT" sz="1800" dirty="0">
                <a:effectLst/>
                <a:ea typeface="Arial Unicode MS" panose="020B0604020202020204" pitchFamily="34" charset="-128"/>
              </a:rPr>
              <a:t>As arestas amarelas conectam os nodos azuis, e representam as diferentes ruas de uma cidade</a:t>
            </a:r>
          </a:p>
          <a:p>
            <a:pPr algn="just"/>
            <a:r>
              <a:rPr lang="pt-PT" sz="1800" dirty="0">
                <a:ea typeface="Arial Unicode MS" panose="020B0604020202020204" pitchFamily="34" charset="-128"/>
              </a:rPr>
              <a:t>A</a:t>
            </a:r>
            <a:r>
              <a:rPr lang="pt-PT" sz="1800" dirty="0">
                <a:effectLst/>
                <a:ea typeface="Arial Unicode MS" panose="020B0604020202020204" pitchFamily="34" charset="-128"/>
              </a:rPr>
              <a:t>s arestas vermelhas representam as ligações entre os pontos de entrega de uma determinada rua. </a:t>
            </a:r>
          </a:p>
          <a:p>
            <a:pPr algn="just"/>
            <a:r>
              <a:rPr lang="pt-PT" sz="1800" dirty="0">
                <a:ea typeface="Arial Unicode MS" panose="020B0604020202020204" pitchFamily="34" charset="-128"/>
              </a:rPr>
              <a:t>As arestas contém valores relativos a distância, taxa de congestão e taxa de emissão.</a:t>
            </a:r>
            <a:endParaRPr lang="pt-PT" sz="1800" dirty="0">
              <a:effectLst/>
            </a:endParaRP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EC3F6D-4E31-4CC3-C52A-0B34E2054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2158"/>
            <a:ext cx="5405766" cy="45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3771A-E1F3-F15D-899E-983440EE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problema-Estado Inicial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4D2396-AA00-03F9-3E4D-48353591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7206" cy="4351338"/>
          </a:xfrm>
        </p:spPr>
        <p:txBody>
          <a:bodyPr>
            <a:normAutofit/>
          </a:bodyPr>
          <a:lstStyle/>
          <a:p>
            <a:r>
              <a:rPr lang="pt-PT" sz="2000" dirty="0"/>
              <a:t>Estado inicial será sempre um nodo do grafo:</a:t>
            </a:r>
          </a:p>
          <a:p>
            <a:r>
              <a:rPr lang="pt-PT" sz="2000" dirty="0"/>
              <a:t>Nodo da estação</a:t>
            </a:r>
          </a:p>
          <a:p>
            <a:r>
              <a:rPr lang="pt-PT" sz="2000" dirty="0"/>
              <a:t>Nodo de uma Rua</a:t>
            </a:r>
          </a:p>
          <a:p>
            <a:r>
              <a:rPr lang="pt-PT" sz="2000" dirty="0"/>
              <a:t>Node de uma Porta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FFD663E-4906-819B-C012-0C14B309D4C8}"/>
              </a:ext>
            </a:extLst>
          </p:cNvPr>
          <p:cNvGrpSpPr/>
          <p:nvPr/>
        </p:nvGrpSpPr>
        <p:grpSpPr>
          <a:xfrm>
            <a:off x="5695406" y="1825625"/>
            <a:ext cx="5146856" cy="4513580"/>
            <a:chOff x="0" y="0"/>
            <a:chExt cx="4572000" cy="3810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9B4ABC8-13DD-128A-BFA1-5EB024E5B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572000" cy="38100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97214E-889F-9966-040C-526895CA3ADE}"/>
                </a:ext>
              </a:extLst>
            </p:cNvPr>
            <p:cNvSpPr/>
            <p:nvPr/>
          </p:nvSpPr>
          <p:spPr>
            <a:xfrm>
              <a:off x="1248798" y="3017639"/>
              <a:ext cx="362955" cy="352499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pt-PT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D6D8D2A-A0DF-172C-19C3-41BB59FE4D45}"/>
                </a:ext>
              </a:extLst>
            </p:cNvPr>
            <p:cNvSpPr/>
            <p:nvPr/>
          </p:nvSpPr>
          <p:spPr>
            <a:xfrm>
              <a:off x="949579" y="2674423"/>
              <a:ext cx="365894" cy="452791"/>
            </a:xfrm>
            <a:prstGeom prst="rect">
              <a:avLst/>
            </a:prstGeom>
            <a:noFill/>
            <a:ln>
              <a:noFill/>
            </a:ln>
          </p:spPr>
          <p:txBody>
            <a:bodyPr anchor="t"/>
            <a:lstStyle/>
            <a:p>
              <a:pPr marL="228600" indent="220980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Arial Unicode MS" panose="020B0604020202020204" pitchFamily="34" charset="-128"/>
                  <a:cs typeface="Calibri Light" panose="020F0302020204030204" pitchFamily="34" charset="0"/>
                </a:rPr>
                <a:t>A</a:t>
              </a:r>
              <a:endParaRPr lang="pt-PT" sz="1100"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C0B43E7-C3D4-0916-15CA-481000FAE34D}"/>
                </a:ext>
              </a:extLst>
            </p:cNvPr>
            <p:cNvSpPr/>
            <p:nvPr/>
          </p:nvSpPr>
          <p:spPr>
            <a:xfrm>
              <a:off x="2462101" y="3437334"/>
              <a:ext cx="9525" cy="9525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0000"/>
              </a:solidFill>
            </a:ln>
          </p:spPr>
          <p:txBody>
            <a:bodyPr anchor="t"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2726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263D3-47F0-81B8-1819-12EF433D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problema-Estado objetivo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190B1BA-218B-804B-BEDB-F356AD49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Sempre o mesmo até ser feita a entrega.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1657FA1-47C0-1A37-471B-FDF48D5F3F84}"/>
              </a:ext>
            </a:extLst>
          </p:cNvPr>
          <p:cNvGrpSpPr/>
          <p:nvPr/>
        </p:nvGrpSpPr>
        <p:grpSpPr>
          <a:xfrm>
            <a:off x="3944710" y="2279514"/>
            <a:ext cx="5303793" cy="4351338"/>
            <a:chOff x="0" y="0"/>
            <a:chExt cx="4354830" cy="362902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036E46F-E7E6-8192-D56C-74E975FC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54830" cy="36290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912F88-6A35-64A4-C56B-F1AC22ABE42C}"/>
                </a:ext>
              </a:extLst>
            </p:cNvPr>
            <p:cNvSpPr/>
            <p:nvPr/>
          </p:nvSpPr>
          <p:spPr>
            <a:xfrm>
              <a:off x="1594293" y="463508"/>
              <a:ext cx="345715" cy="335755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pt-PT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F2CAB07-38C5-E2DE-352F-52AE0DC969CB}"/>
                </a:ext>
              </a:extLst>
            </p:cNvPr>
            <p:cNvSpPr/>
            <p:nvPr/>
          </p:nvSpPr>
          <p:spPr>
            <a:xfrm>
              <a:off x="1245779" y="200102"/>
              <a:ext cx="348514" cy="431283"/>
            </a:xfrm>
            <a:prstGeom prst="rect">
              <a:avLst/>
            </a:prstGeom>
            <a:noFill/>
            <a:ln>
              <a:noFill/>
            </a:ln>
          </p:spPr>
          <p:txBody>
            <a:bodyPr anchor="t"/>
            <a:lstStyle/>
            <a:p>
              <a:pPr marL="228600" indent="220980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Arial Unicode MS" panose="020B0604020202020204" pitchFamily="34" charset="-128"/>
                  <a:cs typeface="Calibri Light" panose="020F0302020204030204" pitchFamily="34" charset="0"/>
                </a:rPr>
                <a:t>B</a:t>
              </a:r>
              <a:endParaRPr lang="pt-PT" sz="1100"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A7EE65F-79E7-FCE0-B53A-230027093BB4}"/>
                </a:ext>
              </a:extLst>
            </p:cNvPr>
            <p:cNvSpPr/>
            <p:nvPr/>
          </p:nvSpPr>
          <p:spPr>
            <a:xfrm>
              <a:off x="2345151" y="3274060"/>
              <a:ext cx="9073" cy="9073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0000"/>
              </a:solidFill>
            </a:ln>
          </p:spPr>
          <p:txBody>
            <a:bodyPr anchor="t"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25746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2EEF-2AFF-4F35-00AB-4726CFF1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problema-Operadores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BEF94A-D154-7F26-FF29-7299ADE13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pPr algn="just"/>
            <a:r>
              <a:rPr lang="pt-PT" sz="2000" dirty="0"/>
              <a:t>Trocar do nodo atual para um vizinho</a:t>
            </a:r>
          </a:p>
          <a:p>
            <a:pPr algn="just"/>
            <a:r>
              <a:rPr lang="pt-PT" sz="2000" dirty="0"/>
              <a:t>Ação independente do tipo do nodo</a:t>
            </a:r>
          </a:p>
          <a:p>
            <a:pPr algn="just"/>
            <a:r>
              <a:rPr lang="pt-PT" sz="20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Cada operação terá um custo que se divide em três componentes: a distância, o tempo e as emissões. </a:t>
            </a:r>
          </a:p>
          <a:p>
            <a:pPr algn="just"/>
            <a:r>
              <a:rPr lang="pt-PT" sz="2000" dirty="0">
                <a:effectLst/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Baseado na distância, calculam-se penalizações temporais (representa o trânsito) e as emissões (representam mais ou menos esforço do motor). Todos estes aspetos são relevantes para o custo da solução final.</a:t>
            </a:r>
            <a:endParaRPr lang="pt-PT" sz="2000" dirty="0">
              <a:effectLst/>
              <a:latin typeface="Calibri Light" panose="020F03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pt-PT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65EF0A7-72D8-9629-E87A-B9EEB3CF97AB}"/>
              </a:ext>
            </a:extLst>
          </p:cNvPr>
          <p:cNvGrpSpPr/>
          <p:nvPr/>
        </p:nvGrpSpPr>
        <p:grpSpPr>
          <a:xfrm>
            <a:off x="6444345" y="1614487"/>
            <a:ext cx="4354830" cy="3629025"/>
            <a:chOff x="0" y="0"/>
            <a:chExt cx="4354830" cy="362902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B799E5D-8F5E-1EF1-AB60-882EDB95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54830" cy="36290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49F2F9-CD7B-C155-5719-D294D359E03E}"/>
                </a:ext>
              </a:extLst>
            </p:cNvPr>
            <p:cNvSpPr/>
            <p:nvPr/>
          </p:nvSpPr>
          <p:spPr>
            <a:xfrm>
              <a:off x="875899" y="2259257"/>
              <a:ext cx="345715" cy="335755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pt-PT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702F330-8A42-C7F8-EA19-BB1489E984D1}"/>
                </a:ext>
              </a:extLst>
            </p:cNvPr>
            <p:cNvSpPr/>
            <p:nvPr/>
          </p:nvSpPr>
          <p:spPr>
            <a:xfrm>
              <a:off x="517860" y="2066069"/>
              <a:ext cx="348514" cy="528942"/>
            </a:xfrm>
            <a:prstGeom prst="rect">
              <a:avLst/>
            </a:prstGeom>
            <a:noFill/>
            <a:ln>
              <a:noFill/>
            </a:ln>
          </p:spPr>
          <p:txBody>
            <a:bodyPr anchor="t"/>
            <a:lstStyle/>
            <a:p>
              <a:pPr marL="228600" indent="220980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>
                  <a:effectLst/>
                  <a:latin typeface="Calibri Light" panose="020F0302020204030204" pitchFamily="34" charset="0"/>
                  <a:ea typeface="Arial Unicode MS" panose="020B0604020202020204" pitchFamily="34" charset="-128"/>
                  <a:cs typeface="Calibri Light" panose="020F0302020204030204" pitchFamily="34" charset="0"/>
                </a:rPr>
                <a:t>D</a:t>
              </a:r>
              <a:endParaRPr lang="pt-PT" sz="1100">
                <a:effectLst/>
                <a:latin typeface="Calibri Light" panose="020F03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1A8790E-1A57-4005-BF56-3C6DAF632FB8}"/>
                </a:ext>
              </a:extLst>
            </p:cNvPr>
            <p:cNvSpPr/>
            <p:nvPr/>
          </p:nvSpPr>
          <p:spPr>
            <a:xfrm>
              <a:off x="2345151" y="3274060"/>
              <a:ext cx="9073" cy="9073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0000"/>
              </a:solidFill>
            </a:ln>
          </p:spPr>
          <p:txBody>
            <a:bodyPr anchor="t"/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69615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13DDD-1F84-E3FF-2467-ADDB809F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900" dirty="0"/>
              <a:t>Formulação do problema-Custo da solução</a:t>
            </a:r>
          </a:p>
        </p:txBody>
      </p:sp>
      <p:pic>
        <p:nvPicPr>
          <p:cNvPr id="5122" name="Picture 2" descr="Distance - Free signs icons">
            <a:extLst>
              <a:ext uri="{FF2B5EF4-FFF2-40B4-BE49-F238E27FC236}">
                <a16:creationId xmlns:a16="http://schemas.microsoft.com/office/drawing/2014/main" id="{EFB2D5F7-53D9-BA08-37E7-CA10EE3459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1231" y="3944982"/>
            <a:ext cx="2192792" cy="21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und Green Clock, Timer Stopwatch Software Clock Icon,, 52% OFF">
            <a:extLst>
              <a:ext uri="{FF2B5EF4-FFF2-40B4-BE49-F238E27FC236}">
                <a16:creationId xmlns:a16="http://schemas.microsoft.com/office/drawing/2014/main" id="{A3B6A3A6-9402-A6FD-37EE-64146B61A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14" b="95345" l="10000" r="90000">
                        <a14:foregroundMark x1="28667" y1="18966" x2="28667" y2="18966"/>
                        <a14:foregroundMark x1="28667" y1="18793" x2="56333" y2="10172"/>
                        <a14:foregroundMark x1="56333" y1="10172" x2="70889" y2="21552"/>
                        <a14:foregroundMark x1="70889" y1="21552" x2="74333" y2="42414"/>
                        <a14:foregroundMark x1="74333" y1="42414" x2="69667" y2="67586"/>
                        <a14:foregroundMark x1="69667" y1="67586" x2="62222" y2="83966"/>
                        <a14:foregroundMark x1="62222" y1="83966" x2="47889" y2="85517"/>
                        <a14:foregroundMark x1="47889" y1="85517" x2="31444" y2="78276"/>
                        <a14:foregroundMark x1="31444" y1="78276" x2="23556" y2="53276"/>
                        <a14:foregroundMark x1="23556" y1="53276" x2="27222" y2="28621"/>
                        <a14:foregroundMark x1="27222" y1="28621" x2="29889" y2="22759"/>
                        <a14:foregroundMark x1="47778" y1="37069" x2="47778" y2="37069"/>
                        <a14:foregroundMark x1="46222" y1="42931" x2="47556" y2="22759"/>
                        <a14:foregroundMark x1="47556" y1="22759" x2="59444" y2="29655"/>
                        <a14:foregroundMark x1="59444" y1="29655" x2="61889" y2="52414"/>
                        <a14:foregroundMark x1="61889" y1="52414" x2="52667" y2="67069"/>
                        <a14:foregroundMark x1="52667" y1="67069" x2="42667" y2="51034"/>
                        <a14:foregroundMark x1="42667" y1="51034" x2="45667" y2="40690"/>
                        <a14:foregroundMark x1="52222" y1="24138" x2="40333" y2="43793"/>
                        <a14:foregroundMark x1="40333" y1="43793" x2="48556" y2="71034"/>
                        <a14:foregroundMark x1="48556" y1="71034" x2="60556" y2="77759"/>
                        <a14:foregroundMark x1="60556" y1="77759" x2="67667" y2="58621"/>
                        <a14:foregroundMark x1="67667" y1="58621" x2="52222" y2="25172"/>
                        <a14:foregroundMark x1="47222" y1="27414" x2="45778" y2="47759"/>
                        <a14:foregroundMark x1="50667" y1="40345" x2="50667" y2="40345"/>
                        <a14:foregroundMark x1="50333" y1="49655" x2="50333" y2="49655"/>
                        <a14:foregroundMark x1="50556" y1="49655" x2="50889" y2="49483"/>
                        <a14:foregroundMark x1="50222" y1="48621" x2="47556" y2="47931"/>
                        <a14:foregroundMark x1="47778" y1="47759" x2="47778" y2="47759"/>
                        <a14:foregroundMark x1="47778" y1="50517" x2="48222" y2="51034"/>
                        <a14:foregroundMark x1="48333" y1="50862" x2="51556" y2="46034"/>
                        <a14:foregroundMark x1="45222" y1="51207" x2="51667" y2="45517"/>
                        <a14:foregroundMark x1="53778" y1="55000" x2="53778" y2="55000"/>
                        <a14:foregroundMark x1="57889" y1="63448" x2="57889" y2="63448"/>
                        <a14:foregroundMark x1="51111" y1="52759" x2="51111" y2="52759"/>
                        <a14:foregroundMark x1="47667" y1="52586" x2="49556" y2="52414"/>
                        <a14:foregroundMark x1="37667" y1="10517" x2="37667" y2="10517"/>
                        <a14:foregroundMark x1="27444" y1="14138" x2="20889" y2="34310"/>
                        <a14:foregroundMark x1="20889" y1="34310" x2="23000" y2="58103"/>
                        <a14:foregroundMark x1="23000" y1="58103" x2="32556" y2="74828"/>
                        <a14:foregroundMark x1="32556" y1="74828" x2="44778" y2="84138"/>
                        <a14:foregroundMark x1="44778" y1="84138" x2="58111" y2="83103"/>
                        <a14:foregroundMark x1="58111" y1="83103" x2="70444" y2="71379"/>
                        <a14:foregroundMark x1="70444" y1="71379" x2="79333" y2="48276"/>
                        <a14:foregroundMark x1="79333" y1="48276" x2="75778" y2="25172"/>
                        <a14:foregroundMark x1="75778" y1="25172" x2="63667" y2="10862"/>
                        <a14:foregroundMark x1="63667" y1="10862" x2="49667" y2="7931"/>
                        <a14:foregroundMark x1="49667" y1="7931" x2="25667" y2="14138"/>
                        <a14:foregroundMark x1="38111" y1="8621" x2="38111" y2="8621"/>
                        <a14:foregroundMark x1="32111" y1="9483" x2="44444" y2="1379"/>
                        <a14:foregroundMark x1="44444" y1="1379" x2="57889" y2="2586"/>
                        <a14:foregroundMark x1="57889" y1="2586" x2="63222" y2="6207"/>
                        <a14:foregroundMark x1="19111" y1="58276" x2="26111" y2="78621"/>
                        <a14:foregroundMark x1="26111" y1="78621" x2="39000" y2="90000"/>
                        <a14:foregroundMark x1="39000" y1="90000" x2="52556" y2="92931"/>
                        <a14:foregroundMark x1="52556" y1="92931" x2="66778" y2="83793"/>
                        <a14:foregroundMark x1="66778" y1="83793" x2="76667" y2="67586"/>
                        <a14:foregroundMark x1="76667" y1="67586" x2="79333" y2="52759"/>
                        <a14:foregroundMark x1="79778" y1="67931" x2="55000" y2="95345"/>
                        <a14:foregroundMark x1="55000" y1="95345" x2="40222" y2="95345"/>
                        <a14:foregroundMark x1="40222" y1="95345" x2="29000" y2="86724"/>
                        <a14:foregroundMark x1="29000" y1="86724" x2="28889" y2="86207"/>
                        <a14:foregroundMark x1="59444" y1="64483" x2="59444" y2="64483"/>
                        <a14:foregroundMark x1="50667" y1="39138" x2="50667" y2="39138"/>
                        <a14:foregroundMark x1="49778" y1="39310" x2="49556" y2="26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00" y="4005898"/>
            <a:ext cx="3016140" cy="19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eenhouse gas Carbon dioxide Global warming Computer Icons, save  electricity, text, logo png | PNGEgg">
            <a:extLst>
              <a:ext uri="{FF2B5EF4-FFF2-40B4-BE49-F238E27FC236}">
                <a16:creationId xmlns:a16="http://schemas.microsoft.com/office/drawing/2014/main" id="{E849BD3D-DD18-466A-E9CF-D3F05F17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41" b="97778" l="10000" r="90000">
                        <a14:foregroundMark x1="36000" y1="39111" x2="36000" y2="39111"/>
                        <a14:foregroundMark x1="66556" y1="27704" x2="66556" y2="27704"/>
                        <a14:foregroundMark x1="80000" y1="73333" x2="80000" y2="73333"/>
                        <a14:foregroundMark x1="72000" y1="91704" x2="72000" y2="91704"/>
                        <a14:foregroundMark x1="75444" y1="97778" x2="75444" y2="97778"/>
                        <a14:foregroundMark x1="50667" y1="39111" x2="50667" y2="39111"/>
                        <a14:foregroundMark x1="38778" y1="13630" x2="38778" y2="13630"/>
                        <a14:foregroundMark x1="57667" y1="4741" x2="57667" y2="4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034" y="3846777"/>
            <a:ext cx="3016140" cy="2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B7F80D76-7312-3D1C-9AC2-5C46E0E9D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212421" cy="2021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4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A nossa estratégia utilizada visa calcular o custo total da pegada ecológica, a distância percorrida e o tempo das entregas.</a:t>
            </a:r>
            <a:r>
              <a:rPr lang="pt-PT" sz="2400" dirty="0">
                <a:effectLst/>
              </a:rPr>
              <a:t> </a:t>
            </a:r>
            <a:r>
              <a:rPr lang="pt-PT" sz="2400" dirty="0"/>
              <a:t>Ação independente do tipo do nodo</a:t>
            </a:r>
          </a:p>
          <a:p>
            <a:pPr algn="just"/>
            <a:r>
              <a:rPr lang="pt-PT" sz="2400" dirty="0">
                <a:latin typeface="Calibri" panose="020F0502020204030204" pitchFamily="34" charset="0"/>
                <a:ea typeface="Arial Unicode MS" panose="020B0604020202020204" pitchFamily="34" charset="-128"/>
                <a:cs typeface="Calibri Light" panose="020F0302020204030204" pitchFamily="34" charset="0"/>
              </a:rPr>
              <a:t>No </a:t>
            </a:r>
            <a:r>
              <a:rPr lang="pt-PT" sz="2400" dirty="0">
                <a:effectLst/>
                <a:latin typeface="Calibri" panose="020F0502020204030204" pitchFamily="34" charset="0"/>
                <a:ea typeface="Arial Unicode MS" panose="020B0604020202020204" pitchFamily="34" charset="-128"/>
              </a:rPr>
              <a:t>caso da nossa distribuidora, a componente de tempo e a da pegada são as mais importantes. Relativamente ao tempo, apenas temos que garantir que a entrega é feita antes do prazo. Em contrapartida, a pegada é suposta ser a mínima possível.</a:t>
            </a:r>
            <a:r>
              <a:rPr lang="pt-PT" sz="2400" dirty="0">
                <a:effectLst/>
              </a:rPr>
              <a:t> </a:t>
            </a:r>
            <a:endParaRPr lang="pt-PT" sz="2400" dirty="0">
              <a:latin typeface="Calibri" panose="020F0502020204030204" pitchFamily="34" charset="0"/>
              <a:ea typeface="Arial Unicode MS" panose="020B0604020202020204" pitchFamily="34" charset="-128"/>
              <a:cs typeface="Calibri Light" panose="020F03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62481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1330</Words>
  <Application>Microsoft Macintosh PowerPoint</Application>
  <PresentationFormat>Ecrã Panorâmico</PresentationFormat>
  <Paragraphs>118</Paragraphs>
  <Slides>27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3" baseType="lpstr">
      <vt:lpstr>Arial Unicode MS</vt:lpstr>
      <vt:lpstr>Arial</vt:lpstr>
      <vt:lpstr>Calibri</vt:lpstr>
      <vt:lpstr>Calibri Light</vt:lpstr>
      <vt:lpstr>Symbol</vt:lpstr>
      <vt:lpstr>Tema do Office</vt:lpstr>
      <vt:lpstr>Health Planet</vt:lpstr>
      <vt:lpstr>O Problema</vt:lpstr>
      <vt:lpstr>O Problema</vt:lpstr>
      <vt:lpstr>Formulação do problema-Representação do estado</vt:lpstr>
      <vt:lpstr>Formulação do problema-Representação do estado</vt:lpstr>
      <vt:lpstr>Formulação do problema-Estado Inicial</vt:lpstr>
      <vt:lpstr>Formulação do problema-Estado objetivo</vt:lpstr>
      <vt:lpstr>Formulação do problema-Operadores</vt:lpstr>
      <vt:lpstr>Formulação do problema-Custo da solução</vt:lpstr>
      <vt:lpstr>Formulação do problema-Outras abordagens</vt:lpstr>
      <vt:lpstr>Formulação do problema-Outras abordagens</vt:lpstr>
      <vt:lpstr>Circuitos</vt:lpstr>
      <vt:lpstr>Circuitos</vt:lpstr>
      <vt:lpstr>Circuitos</vt:lpstr>
      <vt:lpstr>Estratégias de procura</vt:lpstr>
      <vt:lpstr>Estratégias de procura - Não informadas</vt:lpstr>
      <vt:lpstr>Estratégias de procura - Informadas</vt:lpstr>
      <vt:lpstr>Resultados</vt:lpstr>
      <vt:lpstr>Resultados</vt:lpstr>
      <vt:lpstr>Resultados</vt:lpstr>
      <vt:lpstr>Resultados – Conclusões gerais</vt:lpstr>
      <vt:lpstr>Resultados – Heurísticas</vt:lpstr>
      <vt:lpstr>Procuras com ações não Determinísticas</vt:lpstr>
      <vt:lpstr>Procuras com ações não Determinísticas</vt:lpstr>
      <vt:lpstr>Extra: O mTSP </vt:lpstr>
      <vt:lpstr>Extra: O mTSP</vt:lpstr>
      <vt:lpstr>Conclusões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Planet</dc:title>
  <dc:creator>Jorge Nuno Gomes Rodrigues</dc:creator>
  <cp:lastModifiedBy>João Luis Ferreira Magalhães</cp:lastModifiedBy>
  <cp:revision>5</cp:revision>
  <dcterms:created xsi:type="dcterms:W3CDTF">2024-01-08T14:10:01Z</dcterms:created>
  <dcterms:modified xsi:type="dcterms:W3CDTF">2024-01-09T21:40:59Z</dcterms:modified>
</cp:coreProperties>
</file>